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9" r:id="rId3"/>
    <p:sldId id="260" r:id="rId4"/>
    <p:sldId id="261" r:id="rId5"/>
    <p:sldId id="262" r:id="rId6"/>
    <p:sldId id="263" r:id="rId7"/>
    <p:sldId id="264" r:id="rId8"/>
    <p:sldId id="270" r:id="rId9"/>
    <p:sldId id="273" r:id="rId10"/>
    <p:sldId id="271" r:id="rId11"/>
    <p:sldId id="272" r:id="rId12"/>
    <p:sldId id="282" r:id="rId13"/>
    <p:sldId id="281" r:id="rId14"/>
    <p:sldId id="283" r:id="rId15"/>
    <p:sldId id="284" r:id="rId16"/>
    <p:sldId id="286" r:id="rId17"/>
    <p:sldId id="288" r:id="rId18"/>
    <p:sldId id="289" r:id="rId19"/>
    <p:sldId id="287" r:id="rId20"/>
    <p:sldId id="290" r:id="rId21"/>
    <p:sldId id="285" r:id="rId22"/>
    <p:sldId id="291" r:id="rId23"/>
    <p:sldId id="276" r:id="rId2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11564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79984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891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3109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06992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6113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1933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02616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5930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30693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36809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5F6C-F5A2-42BA-8A40-07AEB07A7492}" type="datetimeFigureOut">
              <a:rPr lang="es-CR" smtClean="0"/>
              <a:t>23/4/2021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67B3C-05D5-4F8E-9171-5AB3E5FA9F6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219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times.com/2017/10/25/world/middleeast/einstein-theory-of-happiness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MUNICIPALIDAD DE GARABITO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1800" y="1825625"/>
            <a:ext cx="11353800" cy="4351338"/>
          </a:xfrm>
        </p:spPr>
        <p:txBody>
          <a:bodyPr>
            <a:normAutofit/>
          </a:bodyPr>
          <a:lstStyle/>
          <a:p>
            <a:pPr algn="ctr"/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NORMAS TECNICAS DE PRESUPUESTOS PUBLICOS, N-1-2012-DC-DFOE. 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CONTRALORIA GENERAL DE LA REPUBLICA</a:t>
            </a:r>
          </a:p>
          <a:p>
            <a:pPr algn="ctr"/>
            <a:endParaRPr lang="es-C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REFORMA R-DC-073-2020, 18-09-2020.</a:t>
            </a:r>
          </a:p>
          <a:p>
            <a:pPr algn="ctr"/>
            <a:endParaRPr lang="es-CR" dirty="0"/>
          </a:p>
          <a:p>
            <a:pPr algn="ctr"/>
            <a:endParaRPr lang="es-CR" dirty="0" smtClean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3234287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6381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FORMULACION PRESUPUESTARIA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92100" y="698500"/>
            <a:ext cx="11569700" cy="5880100"/>
          </a:xfrm>
        </p:spPr>
        <p:txBody>
          <a:bodyPr>
            <a:normAutofit/>
          </a:bodyPr>
          <a:lstStyle/>
          <a:p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3" name="Rectángulo 2"/>
          <p:cNvSpPr/>
          <p:nvPr/>
        </p:nvSpPr>
        <p:spPr>
          <a:xfrm>
            <a:off x="292100" y="938133"/>
            <a:ext cx="1165225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3.4</a:t>
            </a:r>
            <a:r>
              <a:rPr lang="es-CR" sz="2400" b="1" dirty="0">
                <a:latin typeface="Arial" panose="020B0604020202020204" pitchFamily="34" charset="0"/>
                <a:cs typeface="Arial" panose="020B0604020202020204" pitchFamily="34" charset="0"/>
              </a:rPr>
              <a:t>. Diseño y aprobación de manuales y emisión de directrices</a:t>
            </a:r>
            <a:r>
              <a:rPr lang="es-CR" b="1" i="1" dirty="0"/>
              <a:t>. </a:t>
            </a:r>
            <a:endParaRPr lang="es-CR" dirty="0"/>
          </a:p>
          <a:p>
            <a:endParaRPr lang="es-CR" dirty="0"/>
          </a:p>
          <a:p>
            <a:r>
              <a:rPr lang="es-CR" dirty="0"/>
              <a:t>	</a:t>
            </a:r>
          </a:p>
          <a:p>
            <a:pPr algn="just"/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Los titulares subordinados y funcionarios de las unidades competentes deberán preparar, divulgar y propiciar el conocimiento de manuales que contengan las normas que definan con claridad los procedimientos, la participación, la persona o unidad encargada de la coordinación general, las responsabilidades de los actores y las unidades que intervienen en el desarrollo coordinado e integrado del proceso presupuestario. </a:t>
            </a:r>
          </a:p>
          <a:p>
            <a:pPr algn="just"/>
            <a:endParaRPr lang="es-C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jerarca y los titulares subordinados, de acuerdo con sus competencias y con el apoyo de la persona o unidad encargada de la coordinación general del proceso presupuestario, emitirán los manuales que rigen el proceso presupuestario en general y las directrices periódicas que se requieran para regular el desarrollo de las diferentes fases. 	</a:t>
            </a:r>
          </a:p>
          <a:p>
            <a:endParaRPr lang="es-CR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12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9810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FORMULACION PRESUPUESTARIA.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92100" y="965200"/>
            <a:ext cx="11569700" cy="5613400"/>
          </a:xfrm>
        </p:spPr>
        <p:txBody>
          <a:bodyPr>
            <a:normAutofit/>
          </a:bodyPr>
          <a:lstStyle/>
          <a:p>
            <a:endParaRPr lang="es-CR" dirty="0"/>
          </a:p>
          <a:p>
            <a:pPr algn="just"/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4.1.5 Elaboración de la programación de la ejecución física y financiera. </a:t>
            </a:r>
            <a:endParaRPr lang="es-C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titular subordinado de la unidad, o la persona encargada de la coordinación general del proceso presupuestario, deberá establecer los procedimientos y mecanismos, para que los responsables de cada programa elaboren y le informen sobre la respectiva programación de la ejecución física y financiera, que será básica para la consolidación a nivel institucional y servirá de insumo para la formulación del proyecto de presupuesto institucional. </a:t>
            </a:r>
          </a:p>
          <a:p>
            <a:pPr marL="0" indent="0">
              <a:buNone/>
            </a:pPr>
            <a:r>
              <a:rPr lang="es-CR" dirty="0" smtClean="0"/>
              <a:t> </a:t>
            </a:r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29622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5760" y="375698"/>
            <a:ext cx="11612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b="1" dirty="0">
                <a:solidFill>
                  <a:srgbClr val="000000"/>
                </a:solidFill>
                <a:latin typeface="Arial" panose="020B0604020202020204" pitchFamily="34" charset="0"/>
              </a:rPr>
              <a:t>4.3.15 Suministro de la información complementaria sobre la ejecución presupuestaria. </a:t>
            </a:r>
            <a:endParaRPr lang="es-419" dirty="0"/>
          </a:p>
        </p:txBody>
      </p:sp>
      <p:sp>
        <p:nvSpPr>
          <p:cNvPr id="5" name="Rectángulo 4"/>
          <p:cNvSpPr/>
          <p:nvPr/>
        </p:nvSpPr>
        <p:spPr>
          <a:xfrm>
            <a:off x="365759" y="1843951"/>
            <a:ext cx="1150837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419" b="1" dirty="0" err="1">
                <a:solidFill>
                  <a:srgbClr val="000000"/>
                </a:solidFill>
                <a:latin typeface="Arial" panose="020B0604020202020204" pitchFamily="34" charset="0"/>
              </a:rPr>
              <a:t>bb</a:t>
            </a:r>
            <a:r>
              <a:rPr lang="es-419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s-419" dirty="0">
                <a:solidFill>
                  <a:srgbClr val="000000"/>
                </a:solidFill>
                <a:latin typeface="Arial" panose="020B0604020202020204" pitchFamily="34" charset="0"/>
              </a:rPr>
              <a:t>Se reforma el inciso a) de la norma 4.3.18 para que se lea de la siguiente manera: </a:t>
            </a:r>
            <a:endParaRPr lang="es-419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419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419" dirty="0">
                <a:solidFill>
                  <a:srgbClr val="000000"/>
                </a:solidFill>
                <a:latin typeface="Arial" panose="020B0604020202020204" pitchFamily="34" charset="0"/>
              </a:rPr>
              <a:t>a) En el caso de las municipalidades, a más tardar el 15 de febrero del año posterior a la vigencia del presupuesto, conforme se establece en el Código Municipal. Aquellas municipalidades que utilicen la figura de compromisos presupuestarios, deberán presentar una liquidación adicional de los compromisos efectivamente adquiridos a más tardar el 15 de julio del periodo siguiente al que fueron adquiridos.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59624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006" y="365125"/>
            <a:ext cx="11704320" cy="941161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REGLAMENTO DE PLANIFICACION y PRESUPUESTO.</a:t>
            </a:r>
            <a:endParaRPr lang="es-41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9006" y="4040913"/>
            <a:ext cx="118610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s-C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Artículo 15º— Las metas y proyectos al elaborarlos cumplirán con cuatro condiciones esenciales: Naturaleza técnica, principios presupuestarios, financiamiento y la vinculación con líneas de acción de los planes vigentes, por lo cual una vez aprobados, no podrán ser objeto de eliminación o sustitución en ningún otro instrumento. A más tardar el 30 de agosto de cada año, el Alcalde Municipal, deberá presentar al Concejo Municipal la propuesta del plan operativo anual y el presupuesto ordinario. </a:t>
            </a:r>
            <a:endParaRPr lang="es-4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9006" y="1380938"/>
            <a:ext cx="118610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es-CR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Artículo 14º—El último día hábil de Junio de cada año, será el plazo límite para que los Concejos de Distritos presenten al Concejo municipal las necesidades y este a su vez las traslade al Alcalde Municipal para que las envié a los técnicos especializados según el tema para la elaboración de la solicitud presupuestaria,  metas y requerimientos o bien un perfil de proyecto según lo amerite. En cuanto a las dependencias internas municipales presentarán requerimientos justificados en función con la meta de mejora u operativa, para la cual se requiera. Lo anterior deberá estar vinculado a una línea de acción de los  Planes de corto, mediano, largo plazo y de Gobierno en turno, para lo cual la administración deberá establecer el procedimiento y los formularios, plantillas, instructivos, que se utilizarán para alimentar y trasladar al Plan Operativo Institucional todas las iniciativas y el presupuesto que correspondan.</a:t>
            </a:r>
            <a:r>
              <a:rPr lang="es-C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978" y="195309"/>
            <a:ext cx="11547566" cy="20964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41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2" y="561703"/>
            <a:ext cx="11874138" cy="611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27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" y="496388"/>
            <a:ext cx="11769634" cy="620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13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587829"/>
            <a:ext cx="11756572" cy="61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65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" y="587829"/>
            <a:ext cx="11848012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20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5" y="587828"/>
            <a:ext cx="11848012" cy="613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18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587829"/>
            <a:ext cx="11287125" cy="611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800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800" y="647700"/>
            <a:ext cx="11645900" cy="5778499"/>
          </a:xfrm>
        </p:spPr>
        <p:txBody>
          <a:bodyPr>
            <a:normAutofit fontScale="90000"/>
          </a:bodyPr>
          <a:lstStyle/>
          <a:p>
            <a:pPr algn="l"/>
            <a:r>
              <a:rPr lang="es-CR" dirty="0" smtClean="0"/>
              <a:t/>
            </a:r>
            <a:br>
              <a:rPr lang="es-CR" dirty="0" smtClean="0"/>
            </a:br>
            <a:r>
              <a:rPr lang="es-C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2.1.3 Actores y responsabilidades en el Subsistema de Presupuesto</a:t>
            </a:r>
            <a: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Participarán en el Subsistema de Presupuesto, el jerarca, los titulares subordinados y demás funcionarios institucionales quienes serán responsables, además de cumplir con el bloque de legalidad atinente a su respectivo puesto, de llevar a cabo las siguientes funciones: </a:t>
            </a:r>
            <a:br>
              <a:rPr lang="es-C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46007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759" y="16918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 DE INDICADORES GESTION.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3" y="785812"/>
            <a:ext cx="11808823" cy="49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30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217" y="149973"/>
            <a:ext cx="11547566" cy="418646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MATRIZ MODELO EVALUACION</a:t>
            </a:r>
            <a:endParaRPr lang="es-419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8619"/>
            <a:ext cx="11730318" cy="600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5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ANECDOTA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200" y="1016000"/>
            <a:ext cx="11620500" cy="5384800"/>
          </a:xfrm>
        </p:spPr>
        <p:txBody>
          <a:bodyPr>
            <a:normAutofit lnSpcReduction="10000"/>
          </a:bodyPr>
          <a:lstStyle/>
          <a:p>
            <a:r>
              <a:rPr lang="es-CR" b="1" dirty="0"/>
              <a:t>Albert Einstein nos dejó algo más que su teoría de la relatividad</a:t>
            </a:r>
            <a:r>
              <a:rPr lang="es-CR" dirty="0"/>
              <a:t>. En 1922, mientras estaba en el Hotel Imperial de Tokio, donde realizaba una gira de conferencias, un botones se acercó para entregarle un mensaje</a:t>
            </a:r>
            <a:r>
              <a:rPr lang="es-CR" dirty="0" smtClean="0"/>
              <a:t>.</a:t>
            </a:r>
          </a:p>
          <a:p>
            <a:pPr marL="0" indent="0">
              <a:buNone/>
            </a:pPr>
            <a:endParaRPr lang="es-CR" dirty="0"/>
          </a:p>
          <a:p>
            <a:r>
              <a:rPr lang="es-CR" dirty="0"/>
              <a:t>El reciente ganador del Premio Nobel buscó en sus bolsillos, pero no tenía cambio para darle una propina. Entonces tomó una hoja de papel y le ofreció un consejo muy valioso: “</a:t>
            </a:r>
            <a:r>
              <a:rPr lang="es-CR" b="1" i="1" dirty="0"/>
              <a:t>Una vida tranquila y modesta trae más felicidad que la búsqueda del éxito combinada con una inquietud constante</a:t>
            </a:r>
            <a:r>
              <a:rPr lang="es-CR" dirty="0" smtClean="0"/>
              <a:t>”.</a:t>
            </a:r>
          </a:p>
          <a:p>
            <a:endParaRPr lang="es-CR" dirty="0"/>
          </a:p>
          <a:p>
            <a:r>
              <a:rPr lang="es-CR" dirty="0"/>
              <a:t>Einstein le dijo al botones que guardara aquella nota porque era probable que se convirtiera en un objeto valioso. Y así fue, en 2017 </a:t>
            </a:r>
            <a:r>
              <a:rPr lang="es-CR" u="sng" dirty="0">
                <a:hlinkClick r:id="rId2"/>
              </a:rPr>
              <a:t>aquella nota se subastó</a:t>
            </a:r>
            <a:r>
              <a:rPr lang="es-CR" dirty="0"/>
              <a:t> por 1,56 millones de dólares, convirtiéndose en una de las propinas más generosas del mundo.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4613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6292"/>
          </a:xfrm>
        </p:spPr>
        <p:txBody>
          <a:bodyPr>
            <a:normAutofit/>
          </a:bodyPr>
          <a:lstStyle/>
          <a:p>
            <a:pPr algn="ctr"/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200" y="2116182"/>
            <a:ext cx="11620500" cy="4284617"/>
          </a:xfrm>
        </p:spPr>
        <p:txBody>
          <a:bodyPr>
            <a:normAutofit/>
          </a:bodyPr>
          <a:lstStyle/>
          <a:p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Realizado por: 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Jorge A. Cambronero Vargas</a:t>
            </a:r>
          </a:p>
          <a:p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Proceso: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Planificación.</a:t>
            </a:r>
          </a:p>
          <a:p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Normas de Contraloría General de la Republica.</a:t>
            </a:r>
          </a:p>
          <a:p>
            <a:endParaRPr lang="es-C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D.A: Municipalidad de Garabito.</a:t>
            </a:r>
          </a:p>
          <a:p>
            <a:r>
              <a:rPr lang="es-C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1° Versión 12-03-2021.</a:t>
            </a:r>
          </a:p>
          <a:p>
            <a:r>
              <a:rPr lang="es-C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R" sz="1600" smtClean="0">
                <a:latin typeface="Arial" panose="020B0604020202020204" pitchFamily="34" charset="0"/>
                <a:cs typeface="Arial" panose="020B0604020202020204" pitchFamily="34" charset="0"/>
              </a:rPr>
              <a:t>° Versión </a:t>
            </a:r>
            <a:r>
              <a:rPr lang="es-C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15-04-2021.</a:t>
            </a:r>
            <a:endParaRPr lang="es-C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 smtClean="0"/>
          </a:p>
          <a:p>
            <a:endParaRPr lang="es-CR" b="1" dirty="0"/>
          </a:p>
          <a:p>
            <a:endParaRPr lang="es-CR" b="1" dirty="0" smtClean="0"/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76241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638175"/>
          </a:xfrm>
        </p:spPr>
        <p:txBody>
          <a:bodyPr>
            <a:normAutofit/>
          </a:bodyPr>
          <a:lstStyle/>
          <a:p>
            <a:r>
              <a:rPr lang="es-C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JERARCA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100" y="800100"/>
            <a:ext cx="11341100" cy="5880099"/>
          </a:xfrm>
        </p:spPr>
        <p:txBody>
          <a:bodyPr>
            <a:normAutofit fontScale="25000" lnSpcReduction="20000"/>
          </a:bodyPr>
          <a:lstStyle/>
          <a:p>
            <a:pPr marL="457200" lvl="1" indent="0" algn="just">
              <a:buNone/>
            </a:pPr>
            <a:endParaRPr lang="es-C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. Garantizar la aplicación efectiva de la normativa técnica que rige en general el Subsistema de Presupuesto y en forma específica a cada una de las fases del proceso presupuestario en todos los niveles institucionales. </a:t>
            </a:r>
          </a:p>
          <a:p>
            <a:pPr lvl="1" algn="just"/>
            <a:endParaRPr lang="es-C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. Presentar el presupuesto inicial para aprobación de </a:t>
            </a:r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la Contraloría 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General de la República, dentro del plazo legal establecido al efecto. </a:t>
            </a:r>
          </a:p>
          <a:p>
            <a:pPr algn="just"/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. Emitir los lineamientos y las políticas que orienten el establecimiento, mantenimiento, </a:t>
            </a:r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Funcionamiento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, control, perfeccionamiento y la evaluación del Subsistema. </a:t>
            </a:r>
          </a:p>
          <a:p>
            <a:endParaRPr lang="es-C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. Establecer las unidades y funcionarios responsables de realizar las estimaciones de los ingresos que financiarán el presupuesto institucional y las plurianuales de recursos, así como los mecanismos de control interno para garantizar la validez de dichas estimaciones. </a:t>
            </a:r>
          </a:p>
          <a:p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v.Aprobar</a:t>
            </a:r>
            <a:r>
              <a:rPr lang="es-C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los recursos necesarios que requiera el subsistema y velar por su correcta operación, para lo cual requerirá a los titulares subordinados los estudios y reportes que estime pertinente. </a:t>
            </a:r>
          </a:p>
          <a:p>
            <a:endParaRPr lang="es-C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8000" dirty="0">
                <a:latin typeface="Arial" panose="020B0604020202020204" pitchFamily="34" charset="0"/>
                <a:cs typeface="Arial" panose="020B0604020202020204" pitchFamily="34" charset="0"/>
              </a:rPr>
              <a:t>vi. Realizar evaluaciones periódicas a efecto de ordenar oportunamente las correcciones que procedan. </a:t>
            </a:r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</a:p>
          <a:p>
            <a:endParaRPr lang="es-CR" dirty="0"/>
          </a:p>
          <a:p>
            <a:r>
              <a:rPr lang="es-CR" dirty="0"/>
              <a:t> </a:t>
            </a:r>
          </a:p>
          <a:p>
            <a:pPr lvl="1"/>
            <a:endParaRPr lang="es-CR" dirty="0"/>
          </a:p>
          <a:p>
            <a:pPr lvl="1"/>
            <a:endParaRPr lang="es-CR" dirty="0"/>
          </a:p>
          <a:p>
            <a:pPr lvl="1"/>
            <a:endParaRPr lang="es-CR" dirty="0"/>
          </a:p>
          <a:p>
            <a:r>
              <a:rPr lang="es-CR" dirty="0"/>
              <a:t> </a:t>
            </a:r>
          </a:p>
          <a:p>
            <a:pPr lvl="1"/>
            <a:endParaRPr lang="es-CR" dirty="0"/>
          </a:p>
          <a:p>
            <a:pPr lvl="1"/>
            <a:endParaRPr lang="es-CR" dirty="0"/>
          </a:p>
          <a:p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561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638175"/>
          </a:xfrm>
        </p:spPr>
        <p:txBody>
          <a:bodyPr>
            <a:normAutofit/>
          </a:bodyPr>
          <a:lstStyle/>
          <a:p>
            <a:r>
              <a:rPr lang="es-C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JERARCA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100" y="800100"/>
            <a:ext cx="11341100" cy="5740399"/>
          </a:xfrm>
        </p:spPr>
        <p:txBody>
          <a:bodyPr>
            <a:normAutofit fontScale="92500" lnSpcReduction="20000"/>
          </a:bodyPr>
          <a:lstStyle/>
          <a:p>
            <a:endParaRPr lang="es-CR" dirty="0"/>
          </a:p>
          <a:p>
            <a:r>
              <a:rPr lang="es-CR" dirty="0"/>
              <a:t>vii. Establecer las responsabilidades y sanciones que correspondan por el incumplimiento de la normativa que rige el Subsistema. </a:t>
            </a:r>
          </a:p>
          <a:p>
            <a:endParaRPr lang="es-CR" dirty="0"/>
          </a:p>
          <a:p>
            <a:r>
              <a:rPr lang="es-CR" dirty="0" smtClean="0"/>
              <a:t>viii</a:t>
            </a:r>
            <a:r>
              <a:rPr lang="es-CR" dirty="0"/>
              <a:t>. Atender oportunamente las recomendaciones, disposiciones y observaciones que los distintos órganos de control y fiscalización emitan en relación con el Subsistema. </a:t>
            </a:r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r>
              <a:rPr lang="es-CR" dirty="0"/>
              <a:t> </a:t>
            </a:r>
            <a:endParaRPr lang="es-CR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75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981075"/>
          </a:xfrm>
        </p:spPr>
        <p:txBody>
          <a:bodyPr>
            <a:normAutofit/>
          </a:bodyPr>
          <a:lstStyle/>
          <a:p>
            <a:r>
              <a:rPr lang="es-C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TITULAR SUBORDINADO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100" y="1511300"/>
            <a:ext cx="11341100" cy="4965699"/>
          </a:xfrm>
        </p:spPr>
        <p:txBody>
          <a:bodyPr>
            <a:normAutofit fontScale="25000" lnSpcReduction="20000"/>
          </a:bodyPr>
          <a:lstStyle/>
          <a:p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/>
          </a:p>
          <a:p>
            <a:pPr algn="just"/>
            <a:r>
              <a:rPr lang="es-CR" sz="10000" dirty="0">
                <a:latin typeface="Arial" panose="020B0604020202020204" pitchFamily="34" charset="0"/>
                <a:cs typeface="Arial" panose="020B0604020202020204" pitchFamily="34" charset="0"/>
              </a:rPr>
              <a:t>Al titular subordinado, según su ámbito de competencia, le corresponderá establecer, mantener, operacionalizar, controlar, perfeccionar y evaluar el Subsistema de Presupuesto Institucional de manera que se cumpla con sus objetivos. Para ello como mínimo deberá: </a:t>
            </a:r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  <a:endParaRPr lang="es-CR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46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9810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TITULAR SUBORDINADO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100" y="1143000"/>
            <a:ext cx="11341100" cy="5333999"/>
          </a:xfrm>
        </p:spPr>
        <p:txBody>
          <a:bodyPr>
            <a:normAutofit fontScale="85000" lnSpcReduction="20000"/>
          </a:bodyPr>
          <a:lstStyle/>
          <a:p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 </a:t>
            </a:r>
            <a:endParaRPr lang="es-CR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AutoNum type="romanLcPeriod"/>
            </a:pP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Atender </a:t>
            </a:r>
            <a:r>
              <a:rPr lang="es-C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políticas y lineamientos dictados por el jerarca en relación con el Subsistema</a:t>
            </a:r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R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ii. Hacer cumplir los deberes de las unidades y las personas bajo su mando, que intervienen en el Subsistema, de acuerdo con la normativa orgánica interna. </a:t>
            </a: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iii. Velar y realizar todas las acciones que procedan para que exista un ambiente de control propicio para el desarrollo efectivo del Subsistema. </a:t>
            </a: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. Emitir, divulgar y poner a disposición para consulta y mantener actualizados los manuales de procedimiento de operación del Subsistema que contemple los insumos -recursos humanos, materiales y económicos- y los procesos -actividades, responsabilidades, mecanismos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coordinación</a:t>
            </a: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, flujos de información y productos. 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. Asignar los recursos humanos, materiales, tecnológicos y de cualquier otra índole que el Subsistema requiere. </a:t>
            </a: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92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9810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TITULAR SUBORDINADO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92100" y="965200"/>
            <a:ext cx="11569700" cy="5702300"/>
          </a:xfrm>
        </p:spPr>
        <p:txBody>
          <a:bodyPr>
            <a:normAutofit fontScale="25000" lnSpcReduction="20000"/>
          </a:bodyPr>
          <a:lstStyle/>
          <a:p>
            <a:endParaRPr lang="es-CR" dirty="0"/>
          </a:p>
          <a:p>
            <a:pPr algn="just"/>
            <a:r>
              <a:rPr lang="es-CR" sz="6200" dirty="0">
                <a:latin typeface="Arial" panose="020B0604020202020204" pitchFamily="34" charset="0"/>
                <a:cs typeface="Arial" panose="020B0604020202020204" pitchFamily="34" charset="0"/>
              </a:rPr>
              <a:t>vi. Emitir a nivel de su unidad, las directrices que coadyuven al funcionamiento eficaz y eficiente del Subsistema. </a:t>
            </a:r>
            <a:endParaRPr lang="es-C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s-CR" sz="6200" dirty="0">
                <a:latin typeface="Arial" panose="020B0604020202020204" pitchFamily="34" charset="0"/>
                <a:cs typeface="Arial" panose="020B0604020202020204" pitchFamily="34" charset="0"/>
              </a:rPr>
              <a:t>. Ejecutar las acciones pertinentes para el fortalecimiento del Subsistema en respuesta a las condiciones institucionales y del entorno. </a:t>
            </a:r>
            <a:endParaRPr lang="es-C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s-CR" sz="6200" dirty="0">
                <a:latin typeface="Arial" panose="020B0604020202020204" pitchFamily="34" charset="0"/>
                <a:cs typeface="Arial" panose="020B0604020202020204" pitchFamily="34" charset="0"/>
              </a:rPr>
              <a:t>. Dar seguimiento y realizar evaluaciones periódicas sobre el funcionamiento del Subsistema para adoptar las acciones correctivas que procedan y brindar los informes y reportes que requiere el jerarca. </a:t>
            </a:r>
            <a:endParaRPr lang="es-C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ix</a:t>
            </a:r>
            <a:r>
              <a:rPr lang="es-CR" sz="6200" dirty="0">
                <a:latin typeface="Arial" panose="020B0604020202020204" pitchFamily="34" charset="0"/>
                <a:cs typeface="Arial" panose="020B0604020202020204" pitchFamily="34" charset="0"/>
              </a:rPr>
              <a:t>. Atender oportunamente las recomendaciones, disposiciones y observaciones que el jerarca y los distintos órganos de control y fiscalización emitan en relación con el Subsistema. </a:t>
            </a: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62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s-CR" sz="6200" b="1" dirty="0">
                <a:latin typeface="Arial" panose="020B0604020202020204" pitchFamily="34" charset="0"/>
                <a:cs typeface="Arial" panose="020B0604020202020204" pitchFamily="34" charset="0"/>
              </a:rPr>
              <a:t>Otras personas que laboran para la institución. </a:t>
            </a:r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7200" dirty="0">
                <a:latin typeface="Arial" panose="020B0604020202020204" pitchFamily="34" charset="0"/>
                <a:cs typeface="Arial" panose="020B0604020202020204" pitchFamily="34" charset="0"/>
              </a:rPr>
              <a:t>De conformidad con las funciones y responsabilidades que le competen a cada persona que labora para la institución dentro del Subsistema de Presupuesto, ésta debe de manera oportuna, efectiva y con observancia a las regulaciones aplicables, realizar las acciones pertinentes y atender los requerimientos para su debido establecimiento, mantenimiento, perfeccionamiento y evaluación. 	</a:t>
            </a: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/>
          </a:p>
          <a:p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2989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6381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FORMULACION PRESUPUESTARIA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92100" y="698500"/>
            <a:ext cx="11569700" cy="588010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C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2.1.4 </a:t>
            </a:r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Vinculación con la planificación institucional. </a:t>
            </a:r>
            <a:endParaRPr lang="es-C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Subsistema de Presupuesto debe sustentarse en la planificación institucional para que responda adecuadamente al cumplimiento de sus objetivos y contribuya a la gestión de la institución de frente a las demandas sociales en su campo de acción. 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programas que conforman el presupuesto institucional, deben reflejar fielmente las metas, objetivos e indicadores contemplados en la planificación anual y ésta debidamente vinculada con la planificación de mediano y largo plazo, en concordancia con el Plan Nacional de Desarrollo y con los planes sectoriales y regionales en los que participa la institución; es decir el presupuesto es la expresión financiera del plan. Tratándose del sector municipal debe existir la debida vinculación con el </a:t>
            </a:r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plan de desarrollo local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plan de desarrollo municipal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El Subsistema de Presupuesto debe brindar los insumos necesarios para retroalimentar la planificación institucional, aportando los elementos que requieran el jerarca y los titulares subordinados, según su ámbito de competencia, para revisar, evaluar y ajustar periódicamente las premisas que sustentan los planes institucionales y su vinculación con el presupuesto 	</a:t>
            </a:r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53257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161925"/>
            <a:ext cx="10515600" cy="638175"/>
          </a:xfrm>
        </p:spPr>
        <p:txBody>
          <a:bodyPr>
            <a:norm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FORMULACION PRESUPUESTARIA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600" y="1143000"/>
            <a:ext cx="1121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92100" y="698500"/>
            <a:ext cx="11569700" cy="5880100"/>
          </a:xfrm>
        </p:spPr>
        <p:txBody>
          <a:bodyPr>
            <a:normAutofit/>
          </a:bodyPr>
          <a:lstStyle/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3" name="Rectángulo 2"/>
          <p:cNvSpPr/>
          <p:nvPr/>
        </p:nvSpPr>
        <p:spPr>
          <a:xfrm>
            <a:off x="292100" y="938133"/>
            <a:ext cx="116522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  <a:r>
              <a:rPr lang="es-C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planificación institucional como base para el proceso presupuestario</a:t>
            </a:r>
            <a:r>
              <a:rPr lang="es-CR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R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El proceso presupuestario deberá apoyarse en la planificación de corto plazo, la cual comprende una serie de actividades administrativas que involucran al jerarca y titulares subordinados, y a otros niveles de la organización, quienes determinan los resultados que se esperan alcanzar en el término del ejercicio presupuestario, las acciones, los medios y los recursos necesarios para obtenerlos, considerando las orientaciones y regulaciones establecidas para el corto, mediano y largo plazo, de conformidad con la ciencia, la técnica y el marco jurídico y jurisprudencial aplicable. </a:t>
            </a:r>
          </a:p>
          <a:p>
            <a:pPr algn="just"/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Los jerarcas, titulares subordinados y los funcionarios de las unidades que intervienen en las fases del proceso presupuestario, deberán procurar que se orienten a dar cumplimiento a la planificación 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anual.</a:t>
            </a:r>
            <a:r>
              <a:rPr lang="es-CR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s-CR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s-C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s-CR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s-CR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210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1601</Words>
  <Application>Microsoft Office PowerPoint</Application>
  <PresentationFormat>Panorámica</PresentationFormat>
  <Paragraphs>176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Tema de Office</vt:lpstr>
      <vt:lpstr>MUNICIPALIDAD DE GARABITO</vt:lpstr>
      <vt:lpstr> 2.1.3 Actores y responsabilidades en el Subsistema de Presupuesto.   Participarán en el Subsistema de Presupuesto, el jerarca, los titulares subordinados y demás funcionarios institucionales quienes serán responsables, además de cumplir con el bloque de legalidad atinente a su respectivo puesto, de llevar a cabo las siguientes funciones:     </vt:lpstr>
      <vt:lpstr>EL JERARCA</vt:lpstr>
      <vt:lpstr>EL JERARCA</vt:lpstr>
      <vt:lpstr>EL TITULAR SUBORDINADO</vt:lpstr>
      <vt:lpstr>EL TITULAR SUBORDINADO</vt:lpstr>
      <vt:lpstr>EL TITULAR SUBORDINADO</vt:lpstr>
      <vt:lpstr>FORMULACION PRESUPUESTARIA</vt:lpstr>
      <vt:lpstr>FORMULACION PRESUPUESTARIA</vt:lpstr>
      <vt:lpstr>FORMULACION PRESUPUESTARIA</vt:lpstr>
      <vt:lpstr> FORMULACION PRESUPUESTARIA.</vt:lpstr>
      <vt:lpstr>Presentación de PowerPoint</vt:lpstr>
      <vt:lpstr>REGLAMENTO DE PLANIFICACION y PRESUPUESTO.</vt:lpstr>
      <vt:lpstr>PROPUESTA DE INDICADORES GESTION.</vt:lpstr>
      <vt:lpstr>PROPUESTA DE INDICADORES GESTION.</vt:lpstr>
      <vt:lpstr>PROPUESTA DE INDICADORES GESTION.</vt:lpstr>
      <vt:lpstr>PROPUESTA DE INDICADORES GESTION.</vt:lpstr>
      <vt:lpstr>PROPUESTA DE INDICADORES GESTION.</vt:lpstr>
      <vt:lpstr>PROPUESTA DE INDICADORES GESTION.</vt:lpstr>
      <vt:lpstr>PROPUESTA DE INDICADORES GESTION.</vt:lpstr>
      <vt:lpstr>MATRIZ MODELO EVALUACION</vt:lpstr>
      <vt:lpstr>ANECDOTA</vt:lpstr>
      <vt:lpstr>FIN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MUNICIPALIDAD DE GARABITO</dc:title>
  <dc:creator>Planificador</dc:creator>
  <cp:lastModifiedBy>Jorge Cambronero</cp:lastModifiedBy>
  <cp:revision>29</cp:revision>
  <dcterms:created xsi:type="dcterms:W3CDTF">2021-01-27T17:25:18Z</dcterms:created>
  <dcterms:modified xsi:type="dcterms:W3CDTF">2021-04-23T14:47:50Z</dcterms:modified>
</cp:coreProperties>
</file>